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bd91feddf748a0" /><Relationship Type="http://schemas.openxmlformats.org/officeDocument/2006/relationships/extended-properties" Target="/docProps/app.xml" Id="R6aad0caf1b314514" /><Relationship Type="http://schemas.openxmlformats.org/officeDocument/2006/relationships/officeDocument" Target="/ppt/presentation.xml" Id="R1ae8f1a077ab4c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a52f2e02244902"/>
  </p:sldMasterIdLst>
  <p:notesMasterIdLst>
    <p:notesMasterId xmlns:r="http://schemas.openxmlformats.org/officeDocument/2006/relationships" r:id="R96188c043623418d"/>
  </p:notesMasterIdLst>
  <p:sldIdLst>
    <p:sldId xmlns:r="http://schemas.openxmlformats.org/officeDocument/2006/relationships" id="256" r:id="Re78c49dd9e2a4daf"/>
    <p:sldId xmlns:r="http://schemas.openxmlformats.org/officeDocument/2006/relationships" id="257" r:id="Ra6b25bfe2fc14263"/>
    <p:sldId xmlns:r="http://schemas.openxmlformats.org/officeDocument/2006/relationships" id="258" r:id="R6fce2c6b229944e8"/>
    <p:sldId xmlns:r="http://schemas.openxmlformats.org/officeDocument/2006/relationships" id="259" r:id="R5d6c5ad514294d23"/>
    <p:sldId xmlns:r="http://schemas.openxmlformats.org/officeDocument/2006/relationships" id="260" r:id="R3afa59e7835f482e"/>
    <p:sldId xmlns:r="http://schemas.openxmlformats.org/officeDocument/2006/relationships" id="261" r:id="Rbda00f6a277e4cfa"/>
    <p:sldId xmlns:r="http://schemas.openxmlformats.org/officeDocument/2006/relationships" id="262" r:id="R186a63fba3c1489f"/>
    <p:sldId xmlns:r="http://schemas.openxmlformats.org/officeDocument/2006/relationships" id="263" r:id="Rcbdbd6fb1bbd4060"/>
    <p:sldId xmlns:r="http://schemas.openxmlformats.org/officeDocument/2006/relationships" id="264" r:id="R29aefe94cf6441ba"/>
    <p:sldId xmlns:r="http://schemas.openxmlformats.org/officeDocument/2006/relationships" id="265" r:id="R32842fa2f8a94f6e"/>
    <p:sldId xmlns:r="http://schemas.openxmlformats.org/officeDocument/2006/relationships" id="266" r:id="Ra46ad47814e24bd8"/>
    <p:sldId xmlns:r="http://schemas.openxmlformats.org/officeDocument/2006/relationships" id="267" r:id="R21391bc64eef44af"/>
    <p:sldId xmlns:r="http://schemas.openxmlformats.org/officeDocument/2006/relationships" id="268" r:id="R0077b7c841774a46"/>
    <p:sldId xmlns:r="http://schemas.openxmlformats.org/officeDocument/2006/relationships" id="269" r:id="Re45db8dd60144452"/>
    <p:sldId xmlns:r="http://schemas.openxmlformats.org/officeDocument/2006/relationships" id="270" r:id="R987f4962c3994c85"/>
    <p:sldId xmlns:r="http://schemas.openxmlformats.org/officeDocument/2006/relationships" id="271" r:id="Re6d932ff3ba14deb"/>
    <p:sldId xmlns:r="http://schemas.openxmlformats.org/officeDocument/2006/relationships" id="272" r:id="Rcb8be9c2352149fe"/>
    <p:sldId xmlns:r="http://schemas.openxmlformats.org/officeDocument/2006/relationships" id="273" r:id="Rb09402b3e6c14dcf"/>
  </p:sldIdLst>
  <p:sldSz cx="12192000" cy="862012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ee13c3089f4ef1" /><Relationship Type="http://schemas.openxmlformats.org/officeDocument/2006/relationships/slideMaster" Target="/ppt/slideMasters/slideMaster1.xml" Id="R83a52f2e02244902" /><Relationship Type="http://schemas.openxmlformats.org/officeDocument/2006/relationships/notesMaster" Target="/ppt/notesMasters/notesMaster1.xml" Id="R96188c043623418d" /><Relationship Type="http://schemas.openxmlformats.org/officeDocument/2006/relationships/presProps" Target="/ppt/presProps.xml" Id="Rd904a6d4cb7848d6" /><Relationship Type="http://schemas.openxmlformats.org/officeDocument/2006/relationships/tableStyles" Target="/ppt/tableStyles.xml" Id="R2e9077dbf6f74270" /><Relationship Type="http://schemas.openxmlformats.org/officeDocument/2006/relationships/slide" Target="/ppt/slides/slide1.xml" Id="Re78c49dd9e2a4daf" /><Relationship Type="http://schemas.openxmlformats.org/officeDocument/2006/relationships/slide" Target="/ppt/slides/slide2.xml" Id="Ra6b25bfe2fc14263" /><Relationship Type="http://schemas.openxmlformats.org/officeDocument/2006/relationships/slide" Target="/ppt/slides/slide3.xml" Id="R6fce2c6b229944e8" /><Relationship Type="http://schemas.openxmlformats.org/officeDocument/2006/relationships/slide" Target="/ppt/slides/slide4.xml" Id="R5d6c5ad514294d23" /><Relationship Type="http://schemas.openxmlformats.org/officeDocument/2006/relationships/slide" Target="/ppt/slides/slide5.xml" Id="R3afa59e7835f482e" /><Relationship Type="http://schemas.openxmlformats.org/officeDocument/2006/relationships/slide" Target="/ppt/slides/slide6.xml" Id="Rbda00f6a277e4cfa" /><Relationship Type="http://schemas.openxmlformats.org/officeDocument/2006/relationships/slide" Target="/ppt/slides/slide7.xml" Id="R186a63fba3c1489f" /><Relationship Type="http://schemas.openxmlformats.org/officeDocument/2006/relationships/slide" Target="/ppt/slides/slide8.xml" Id="Rcbdbd6fb1bbd4060" /><Relationship Type="http://schemas.openxmlformats.org/officeDocument/2006/relationships/slide" Target="/ppt/slides/slide9.xml" Id="R29aefe94cf6441ba" /><Relationship Type="http://schemas.openxmlformats.org/officeDocument/2006/relationships/slide" Target="/ppt/slides/slide10.xml" Id="R32842fa2f8a94f6e" /><Relationship Type="http://schemas.openxmlformats.org/officeDocument/2006/relationships/slide" Target="/ppt/slides/slide11.xml" Id="Ra46ad47814e24bd8" /><Relationship Type="http://schemas.openxmlformats.org/officeDocument/2006/relationships/slide" Target="/ppt/slides/slide12.xml" Id="R21391bc64eef44af" /><Relationship Type="http://schemas.openxmlformats.org/officeDocument/2006/relationships/slide" Target="/ppt/slides/slide13.xml" Id="R0077b7c841774a46" /><Relationship Type="http://schemas.openxmlformats.org/officeDocument/2006/relationships/slide" Target="/ppt/slides/slide14.xml" Id="Re45db8dd60144452" /><Relationship Type="http://schemas.openxmlformats.org/officeDocument/2006/relationships/slide" Target="/ppt/slides/slide15.xml" Id="R987f4962c3994c85" /><Relationship Type="http://schemas.openxmlformats.org/officeDocument/2006/relationships/slide" Target="/ppt/slides/slide16.xml" Id="Re6d932ff3ba14deb" /><Relationship Type="http://schemas.openxmlformats.org/officeDocument/2006/relationships/slide" Target="/ppt/slides/slide17.xml" Id="Rcb8be9c2352149fe" /><Relationship Type="http://schemas.openxmlformats.org/officeDocument/2006/relationships/slide" Target="/ppt/slides/slide18.xml" Id="Rb09402b3e6c14d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b9e127cf7548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fb9ed9f54843ac" /><Relationship Type="http://schemas.openxmlformats.org/officeDocument/2006/relationships/notesMaster" Target="/ppt/notesMasters/notesMaster1.xml" Id="Re3f11b90fc8a49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bfe9040ff7a4b6a" /><Relationship Type="http://schemas.openxmlformats.org/officeDocument/2006/relationships/notesMaster" Target="/ppt/notesMasters/notesMaster1.xml" Id="R96ac54c597814a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b0b45bb27094950" /><Relationship Type="http://schemas.openxmlformats.org/officeDocument/2006/relationships/notesMaster" Target="/ppt/notesMasters/notesMaster1.xml" Id="Ra304db09609a4e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4a4873463cc4560" /><Relationship Type="http://schemas.openxmlformats.org/officeDocument/2006/relationships/notesMaster" Target="/ppt/notesMasters/notesMaster1.xml" Id="Rafea99f2565d4b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87149731774850" /><Relationship Type="http://schemas.openxmlformats.org/officeDocument/2006/relationships/notesMaster" Target="/ppt/notesMasters/notesMaster1.xml" Id="R6e835795214541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b423ccef33244d6" /><Relationship Type="http://schemas.openxmlformats.org/officeDocument/2006/relationships/notesMaster" Target="/ppt/notesMasters/notesMaster1.xml" Id="Re9f205f4a5c447f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b8537ba711436c" /><Relationship Type="http://schemas.openxmlformats.org/officeDocument/2006/relationships/notesMaster" Target="/ppt/notesMasters/notesMaster1.xml" Id="Reca34ae9a0af4c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79245adaac34402" /><Relationship Type="http://schemas.openxmlformats.org/officeDocument/2006/relationships/notesMaster" Target="/ppt/notesMasters/notesMaster1.xml" Id="R432a983c153944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2af8adba7c4062" /><Relationship Type="http://schemas.openxmlformats.org/officeDocument/2006/relationships/notesMaster" Target="/ppt/notesMasters/notesMaster1.xml" Id="R2841f0ef1ad2447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d4b0c4f11fd44ea" /><Relationship Type="http://schemas.openxmlformats.org/officeDocument/2006/relationships/notesMaster" Target="/ppt/notesMasters/notesMaster1.xml" Id="R0f1542705b6a4c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bca18303024d06" /><Relationship Type="http://schemas.openxmlformats.org/officeDocument/2006/relationships/notesMaster" Target="/ppt/notesMasters/notesMaster1.xml" Id="R4bf063a6b45344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faac0c6ba5a481b" /><Relationship Type="http://schemas.openxmlformats.org/officeDocument/2006/relationships/notesMaster" Target="/ppt/notesMasters/notesMaster1.xml" Id="R0d6c6134210a47d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75cefde36954e3c" /><Relationship Type="http://schemas.openxmlformats.org/officeDocument/2006/relationships/notesMaster" Target="/ppt/notesMasters/notesMaster1.xml" Id="Rc492a2b54ff2493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ebb1d9cb5184360" /><Relationship Type="http://schemas.openxmlformats.org/officeDocument/2006/relationships/notesMaster" Target="/ppt/notesMasters/notesMaster1.xml" Id="Re7c072d6c12548d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5cdba4693e149fc" /><Relationship Type="http://schemas.openxmlformats.org/officeDocument/2006/relationships/notesMaster" Target="/ppt/notesMasters/notesMaster1.xml" Id="R8416aa9754d6478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9b4cc759a3349f1" /><Relationship Type="http://schemas.openxmlformats.org/officeDocument/2006/relationships/notesMaster" Target="/ppt/notesMasters/notesMaster1.xml" Id="Re8f7e354632f4f3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5a7f473f1c34ff2" /><Relationship Type="http://schemas.openxmlformats.org/officeDocument/2006/relationships/notesMaster" Target="/ppt/notesMasters/notesMaster1.xml" Id="R8ef6425278624c1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eac6caefb5d4c70" /><Relationship Type="http://schemas.openxmlformats.org/officeDocument/2006/relationships/notesMaster" Target="/ppt/notesMasters/notesMaster1.xml" Id="R73671c47ef5d42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Welcome participants. Ask each team to add names and quick self-portraits. Emphasise pace: the aim is a testable curriculum redesign, not a finished syllabus.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Teams briefly share candidate topics and choose one. The topic must already belong in the course.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teams to distinguish the disciplinary core from habitual teaching materials. The core stays; examples and learning experiences may 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step applies the critical-lens logic from Engaging Community. Ask participants to notice omissions without trying to solve them yet.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member visits another group as interviewee. Teams should listen for experiences and perspectives, not ask the visitor to design the solution.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metaconcepts as lenses, not content categories to be covered. Each team selects the lens that most productively changes how the topic is understood.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statement should name both the existing disciplinary learning and the neglected sustainability dimension. Reject vague formulations such as “students need more awareness.”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Teams generate options quickly. Encourage variety before selection. They may combine two ideas, but should prototype only 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prototype can be a revised prompt, a three-step activity, a new case opening, a role-play outline, a data comparison or a storyboard.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Pair teams. Reviewers should identify one strength, one tension, one missing perspective and one practical improvement.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Treat this as a stop/go gate. If the team is only adding a lecture, reading or SDG label, send them back to page 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Teams revise the prototype rather than only describing changes. Encourage a visible second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card is the main output. It can be transferred into the LEAF Content Integration Canvas or used as evidence in curriculum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concise shares. Debrief the process after discussing outputs: pace, disciplinary identity, missing perspectives and the no-overload principle.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only if participants need an example. Point out that the conventional case is replaced, not supplemented.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Print and cut if desired. Each team should work primarily with one card.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Print and cut if desired. Each team should work primarily with one card.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Reviewers should write actionable feedback based on the prototype, not general encouragement.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Design Dash, Molly Wilson, HPI School of Design Thinking, CC BY-SA 2.0 (process inspiration).</a:t>
            </a:r>
          </a:p>
          <a:p xmlns:a="http://schemas.openxmlformats.org/drawingml/2006/main">
            <a:r>
              <a:t>- GREENUS / GREEN LEAF Framework materials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727de8d56047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3d4737ef5b4bbf" /><Relationship Type="http://schemas.openxmlformats.org/officeDocument/2006/relationships/slideLayout" Target="/ppt/slideLayouts/slideLayout1.xml" Id="R6c78c6014d1345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78c6014d1345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cfcfa2736484d" /><Relationship Type="http://schemas.openxmlformats.org/officeDocument/2006/relationships/image" Target="/ppt/media/image.png" Id="R5686ae1252bd4fa7" /><Relationship Type="http://schemas.openxmlformats.org/officeDocument/2006/relationships/notesSlide" Target="/ppt/notesSlides/notesSlide1.xml" Id="R88cc65ce72fc4f6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a09b1f8ef743f7" /><Relationship Type="http://schemas.openxmlformats.org/officeDocument/2006/relationships/image" Target="/ppt/media/image2.png" Id="R2a4690f4a3ee4d3c" /><Relationship Type="http://schemas.openxmlformats.org/officeDocument/2006/relationships/notesSlide" Target="/ppt/notesSlides/notesSlide2.xml" Id="Rf1075ad5ebcf455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cee215f994352" /><Relationship Type="http://schemas.openxmlformats.org/officeDocument/2006/relationships/image" Target="/ppt/media/image3.png" Id="Rd9e1a40dbc244f68" /><Relationship Type="http://schemas.openxmlformats.org/officeDocument/2006/relationships/notesSlide" Target="/ppt/notesSlides/notesSlide3.xml" Id="Ra107f4a9aaed42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71047346641d8" /><Relationship Type="http://schemas.openxmlformats.org/officeDocument/2006/relationships/image" Target="/ppt/media/image4.png" Id="R33c20ef02b774911" /><Relationship Type="http://schemas.openxmlformats.org/officeDocument/2006/relationships/notesSlide" Target="/ppt/notesSlides/notesSlide4.xml" Id="R9ef09c8b155848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e676c1dd824a4a" /><Relationship Type="http://schemas.openxmlformats.org/officeDocument/2006/relationships/image" Target="/ppt/media/image5.png" Id="R3a3c9f31417d4494" /><Relationship Type="http://schemas.openxmlformats.org/officeDocument/2006/relationships/notesSlide" Target="/ppt/notesSlides/notesSlide5.xml" Id="R43a1febca20e44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bdc643d4254235" /><Relationship Type="http://schemas.openxmlformats.org/officeDocument/2006/relationships/image" Target="/ppt/media/image6.png" Id="Rb74c46be6676472f" /><Relationship Type="http://schemas.openxmlformats.org/officeDocument/2006/relationships/notesSlide" Target="/ppt/notesSlides/notesSlide6.xml" Id="R54a8c9d7f19f4a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7a9cd9c70a4bea" /><Relationship Type="http://schemas.openxmlformats.org/officeDocument/2006/relationships/image" Target="/ppt/media/image7.png" Id="Rbdf877e1e3fe4837" /><Relationship Type="http://schemas.openxmlformats.org/officeDocument/2006/relationships/notesSlide" Target="/ppt/notesSlides/notesSlide7.xml" Id="Re1a39670f5c04db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5128d1cdb4744" /><Relationship Type="http://schemas.openxmlformats.org/officeDocument/2006/relationships/image" Target="/ppt/media/image8.png" Id="Rfdb5b5ea79334189" /><Relationship Type="http://schemas.openxmlformats.org/officeDocument/2006/relationships/notesSlide" Target="/ppt/notesSlides/notesSlide8.xml" Id="R7f80a7e76a0e427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d18f57ab4493f" /><Relationship Type="http://schemas.openxmlformats.org/officeDocument/2006/relationships/image" Target="/ppt/media/image9.png" Id="R5a419b726b9347e5" /><Relationship Type="http://schemas.openxmlformats.org/officeDocument/2006/relationships/notesSlide" Target="/ppt/notesSlides/notesSlide9.xml" Id="R5fb88d2de9384d2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cf2123ea4f4110" /><Relationship Type="http://schemas.openxmlformats.org/officeDocument/2006/relationships/image" Target="/ppt/media/image10.png" Id="R1aad422a42e34fb9" /><Relationship Type="http://schemas.openxmlformats.org/officeDocument/2006/relationships/notesSlide" Target="/ppt/notesSlides/notesSlide10.xml" Id="Rf3944ca026c94a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a1ba2ebe30452f" /><Relationship Type="http://schemas.openxmlformats.org/officeDocument/2006/relationships/image" Target="/ppt/media/image11.png" Id="R34af97ac29204fe1" /><Relationship Type="http://schemas.openxmlformats.org/officeDocument/2006/relationships/notesSlide" Target="/ppt/notesSlides/notesSlide11.xml" Id="R31cac152a9a1406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2a63f6f954d8b" /><Relationship Type="http://schemas.openxmlformats.org/officeDocument/2006/relationships/image" Target="/ppt/media/image12.png" Id="R2fcd84d8de4e4c66" /><Relationship Type="http://schemas.openxmlformats.org/officeDocument/2006/relationships/notesSlide" Target="/ppt/notesSlides/notesSlide12.xml" Id="Re3db354b018749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3cb3fee704bd4" /><Relationship Type="http://schemas.openxmlformats.org/officeDocument/2006/relationships/image" Target="/ppt/media/image13.png" Id="Rde32e93c100e4d29" /><Relationship Type="http://schemas.openxmlformats.org/officeDocument/2006/relationships/notesSlide" Target="/ppt/notesSlides/notesSlide13.xml" Id="Rdb9988be074646d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a4ee72c6b64179" /><Relationship Type="http://schemas.openxmlformats.org/officeDocument/2006/relationships/image" Target="/ppt/media/image14.png" Id="Ra98691a8841647b4" /><Relationship Type="http://schemas.openxmlformats.org/officeDocument/2006/relationships/notesSlide" Target="/ppt/notesSlides/notesSlide14.xml" Id="R27f191bbab7b4d4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920e11c20e404b" /><Relationship Type="http://schemas.openxmlformats.org/officeDocument/2006/relationships/image" Target="/ppt/media/image15.png" Id="R718330fb09a644d5" /><Relationship Type="http://schemas.openxmlformats.org/officeDocument/2006/relationships/notesSlide" Target="/ppt/notesSlides/notesSlide15.xml" Id="Rd0183dbafdbc4f2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3778b0ac1448a9" /><Relationship Type="http://schemas.openxmlformats.org/officeDocument/2006/relationships/image" Target="/ppt/media/image16.png" Id="R1cec5730fc4d4e4a" /><Relationship Type="http://schemas.openxmlformats.org/officeDocument/2006/relationships/notesSlide" Target="/ppt/notesSlides/notesSlide16.xml" Id="Rccfa28d967d54bd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ff2ad3c1c54ecb" /><Relationship Type="http://schemas.openxmlformats.org/officeDocument/2006/relationships/image" Target="/ppt/media/image17.png" Id="R1b6e3d5cd0a946fa" /><Relationship Type="http://schemas.openxmlformats.org/officeDocument/2006/relationships/notesSlide" Target="/ppt/notesSlides/notesSlide17.xml" Id="R5820e46c88ef4e7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f0106c5adb42a4" /><Relationship Type="http://schemas.openxmlformats.org/officeDocument/2006/relationships/image" Target="/ppt/media/image18.png" Id="R2e15901196084e8e" /><Relationship Type="http://schemas.openxmlformats.org/officeDocument/2006/relationships/notesSlide" Target="/ppt/notesSlides/notesSlide18.xml" Id="Raa66f36336144b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86ae1252bd4fa7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CE094-1A5D-4953-B1D1-13472940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81050"/>
            <a:ext cx="2571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6FB64B"/>
                </a:solidFill>
              </a:defRPr>
            </a:pPr>
            <a:r>
              <a:rPr sz="4350" b="1">
                <a:solidFill>
                  <a:srgbClr val="6FB64B"/>
                </a:solidFill>
              </a:rPr>
              <a:t>LEAF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BF6082-CB41-407B-8AFB-AA349C53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66850"/>
            <a:ext cx="9239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3E36"/>
                </a:solidFill>
              </a:defRPr>
            </a:pPr>
            <a:r>
              <a:rPr sz="3750" b="1">
                <a:solidFill>
                  <a:srgbClr val="173E36"/>
                </a:solidFill>
              </a:rPr>
              <a:t>CONTENT INTEGRATION DASH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457275-5662-4090-B011-B307C1033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62200"/>
            <a:ext cx="8858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0645F"/>
                </a:solidFill>
              </a:defRPr>
            </a:pPr>
            <a:r>
              <a:rPr sz="1800" b="0">
                <a:solidFill>
                  <a:srgbClr val="50645F"/>
                </a:solidFill>
              </a:rPr>
              <a:t>A rapid, collaborative way to enrich existing disciplinary content through sustainability perspectives.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B6C110-ED0C-4E86-8A10-8C6BC25D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24250"/>
            <a:ext cx="7143750" cy="3143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1DADB1-BA27-438A-9F32-F24BAABD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100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4A99D"/>
                </a:solidFill>
              </a:defRPr>
            </a:pPr>
            <a:r>
              <a:rPr sz="1350" b="1">
                <a:solidFill>
                  <a:srgbClr val="04A99D"/>
                </a:solidFill>
              </a:rPr>
              <a:t>YOUR TEAM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A78C08-4D9D-4F64-AAAB-DAD6E0A9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135255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C6BAEC-41C0-40FB-BE51-9BBBD4A25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886450"/>
            <a:ext cx="1352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0645F"/>
                </a:solidFill>
              </a:defRPr>
            </a:pPr>
            <a:r>
              <a:rPr sz="1050" b="0">
                <a:solidFill>
                  <a:srgbClr val="50645F"/>
                </a:solidFill>
              </a:rPr>
              <a:t>Name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F34303-CB40-497A-B946-46452722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400550"/>
            <a:ext cx="135255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1DC051-3241-4CC2-B411-50140A78C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886450"/>
            <a:ext cx="1352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0645F"/>
                </a:solidFill>
              </a:defRPr>
            </a:pPr>
            <a:r>
              <a:rPr sz="1050" b="0">
                <a:solidFill>
                  <a:srgbClr val="50645F"/>
                </a:solidFill>
              </a:rPr>
              <a:t>Name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9E1AD4-CA18-44F9-943C-08F7B2B5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400550"/>
            <a:ext cx="135255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A8B708-41F8-4F9C-AB9D-EBB895672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5886450"/>
            <a:ext cx="1352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0645F"/>
                </a:solidFill>
              </a:defRPr>
            </a:pPr>
            <a:r>
              <a:rPr sz="1050" b="0">
                <a:solidFill>
                  <a:srgbClr val="50645F"/>
                </a:solidFill>
              </a:rPr>
              <a:t>Name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D39D50-CDD7-4CFD-AEBE-5DCE523E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400550"/>
            <a:ext cx="135255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B03166-B144-47C9-B5B9-4338091C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886450"/>
            <a:ext cx="1352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0645F"/>
                </a:solidFill>
              </a:defRPr>
            </a:pPr>
            <a:r>
              <a:rPr sz="1050" b="0">
                <a:solidFill>
                  <a:srgbClr val="50645F"/>
                </a:solidFill>
              </a:rPr>
              <a:t>Name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9CE43F-EACB-48C4-B123-DBCA0DA2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524250"/>
            <a:ext cx="3048000" cy="314325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173E36"/>
          </a:solidFill>
          <a:ln xmlns:a="http://schemas.openxmlformats.org/drawingml/2006/main" w="0">
            <a:solidFill>
              <a:srgbClr val="173E3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7171F5-61E0-4D0F-90FF-CC0F907F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8862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4A99D"/>
                </a:solidFill>
              </a:defRPr>
            </a:pPr>
            <a:r>
              <a:rPr sz="1350" b="1">
                <a:solidFill>
                  <a:srgbClr val="04A99D"/>
                </a:solidFill>
              </a:rPr>
              <a:t>THE RULE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10774D-7CD0-4B25-9DE1-57FF9FFEB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10075"/>
            <a:ext cx="2381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Do not add another sustainability topic.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5B9A05-C3B4-4C47-9A07-8ECE6154A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600700"/>
            <a:ext cx="238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DEAE4"/>
                </a:solidFill>
              </a:defRPr>
            </a:pPr>
            <a:r>
              <a:rPr sz="1350" b="0">
                <a:solidFill>
                  <a:srgbClr val="DDEAE4"/>
                </a:solidFill>
              </a:rPr>
              <a:t>Reframe something students already need to learn.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98010B-D0A9-42EC-B5E5-EEAF5E43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E36"/>
                </a:solidFill>
              </a:defRPr>
            </a:pPr>
            <a:r>
              <a:rPr sz="1350" b="1">
                <a:solidFill>
                  <a:srgbClr val="173E36"/>
                </a:solidFill>
              </a:rPr>
              <a:t>Teams of 3–4  •  One course topic  •  60 or 90 minutes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5D4472-6C66-4BFA-B074-C5E336FCA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03910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0645F"/>
                </a:solidFill>
              </a:defRPr>
            </a:pPr>
            <a:r>
              <a:rPr sz="900" b="0">
                <a:solidFill>
                  <a:srgbClr val="50645F"/>
                </a:solidFill>
              </a:rPr>
              <a:t>Inspired by the Design Dash created by Molly Wilson at the HPI School of Design Thinking. Adapted under CC BY-SA 2.0.</a:t>
            </a:r>
          </a:p>
        </p:txBody>
      </p:sp>
    </p:spTree>
    <p:extLst>
      <p:ext uri="{BB962C8B-B14F-4D97-AF65-F5344CB8AC3E}">
        <p14:creationId xmlns:p14="http://schemas.microsoft.com/office/powerpoint/2010/main" val="10914620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4690f4a3ee4d3c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B86B0-0A22-4427-BF5D-60F144EF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E7D7E1-50AA-4D44-B189-EC8345C4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CHOOSE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C41B73-C4EC-471B-AC39-D4170829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9C215D-CE19-4F59-9307-0487F00B1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F33F2-161A-47EF-A453-5C7E31A0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52C3A3-B609-4EE0-8B6A-84ADBB904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Choose one existing course topic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254C34-FD39-4757-837B-F240171B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Keep the scope small: one concept, theory, method, professional practice, case or learning resource.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D01E04-BB91-41E2-8621-C7E33E3D5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COURSE OR MODULE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DF0674-CBD3-4603-9BB0-DA2D8B7E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76550"/>
            <a:ext cx="47625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84782C-5BBE-473E-A859-F1FAF5AB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441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Write the course title.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0F6F30-1809-4F70-AA35-021A4097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571750"/>
            <a:ext cx="611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EXISTING TOPIC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8DE2EA-4567-4092-84FD-527A55C8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876550"/>
            <a:ext cx="611505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286E0E-6248-45A2-8FA7-0DAC4640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028950"/>
            <a:ext cx="5772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What do students already encounter?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4D3815-C843-4CC9-8C1E-BB5498EC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29125"/>
            <a:ext cx="11144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WHY THIS TOPIC?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569B5B-9085-4A31-AE65-538EA4F3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33925"/>
            <a:ext cx="11144250" cy="2076450"/>
          </a:xfrm>
          <a:prstGeom xmlns:a="http://schemas.openxmlformats.org/drawingml/2006/main" prst="roundRect">
            <a:avLst>
              <a:gd name="adj" fmla="val 55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58B596-FEDA-4032-875A-83BA8845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10801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Where do students struggle, disengage, or miss its wider relevance?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53937E-5B8C-470F-8A07-747E8D0A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111442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19050">
            <a:solidFill>
              <a:srgbClr val="6FB64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311C08-4938-4C15-A45D-AAEA55FE9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73628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E36"/>
                </a:solidFill>
              </a:defRPr>
            </a:pPr>
            <a:r>
              <a:rPr sz="1425" b="1">
                <a:solidFill>
                  <a:srgbClr val="173E36"/>
                </a:solidFill>
              </a:rPr>
              <a:t>Avoid choosing “sustainability” itself. Start with the disciplinary content already in the curriculum.</a:t>
            </a:r>
          </a:p>
        </p:txBody>
      </p:sp>
    </p:spTree>
    <p:extLst>
      <p:ext uri="{BB962C8B-B14F-4D97-AF65-F5344CB8AC3E}">
        <p14:creationId xmlns:p14="http://schemas.microsoft.com/office/powerpoint/2010/main" val="224947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e1a40dbc244f68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E1E08-7379-4AA4-9AB5-004BCB0D4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1DA9D4-6CA0-4AF6-A1BA-270A793F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PROTECT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74227B-589E-4849-A000-5B421565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5C725E-188E-481E-A2DA-57F69F8E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C6F7A3-11EF-4EBA-B5EA-9C4758B0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F92167-F07B-42B2-96C6-F710CDCF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Protect the disciplinary core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167A26-0DC9-4B08-94BF-E7EC4E42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Sustainability should deepen disciplinary learning, not displace 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1BD3DC-55D8-4599-8AE0-8FF0C2752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STUDENTS MUST UNDERSTAND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A68956-CE67-41DE-839E-8457244F0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76550"/>
            <a:ext cx="5334000" cy="2362200"/>
          </a:xfrm>
          <a:prstGeom xmlns:a="http://schemas.openxmlformats.org/drawingml/2006/main" prst="roundRect">
            <a:avLst>
              <a:gd name="adj" fmla="val 48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7E76C5-0353-4E7E-AABA-AD4829520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4991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Key idea, relationship, principle or explanation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B4ADB1-712C-4EE5-89B3-B2D8CD40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71750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STUDENTS MUST BE ABLE TO DO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F93F3B-85D2-45EA-B065-88E7B381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76550"/>
            <a:ext cx="5334000" cy="2362200"/>
          </a:xfrm>
          <a:prstGeom xmlns:a="http://schemas.openxmlformats.org/drawingml/2006/main" prst="roundRect">
            <a:avLst>
              <a:gd name="adj" fmla="val 48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C67626-0D19-4F4F-A3D2-F71CC2A6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028950"/>
            <a:ext cx="4991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Method, judgement, practice or performance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469485-829C-4E73-B22F-361BBCA9F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15000"/>
            <a:ext cx="11144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NON-NEGOTIABLE LANGUAGE, STANDARDS OR REQUIREMENTS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C3FFA2-BAF0-403E-A9DC-79DBFABF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19800"/>
            <a:ext cx="111442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7477F2-4F29-498D-9979-5C439367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72200"/>
            <a:ext cx="10801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What must remain visible in the redesign?</a:t>
            </a:r>
          </a:p>
        </p:txBody>
      </p:sp>
    </p:spTree>
    <p:extLst>
      <p:ext uri="{BB962C8B-B14F-4D97-AF65-F5344CB8AC3E}">
        <p14:creationId xmlns:p14="http://schemas.microsoft.com/office/powerpoint/2010/main" val="2253469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20ef02b774911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D460B2-7BA3-43EF-8BB4-FD0897BA2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9EF0F4-48CD-40CB-A043-726129E2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NOTICE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1FC32F-A333-4E30-A2E2-5B732DBB2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F8365F-BC6D-4709-A446-CE0CA6BE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15FC7-FB41-4EFC-AAC5-67E0D6B7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827F3D-6F4C-447C-B712-919D8366C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Notice what the current version leaves implicit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4F43B8-9ADE-4BA1-B1B6-E87D6CCAF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Before redesigning, surface the assumptions already built into the topic.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8C2F6-F961-44C1-BE5E-158D4434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5286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WHAT COUNTS AS VALID KNOWLEDGE HERE?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5FE12A-8FF6-4C63-8FB0-E0F9E05C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76550"/>
            <a:ext cx="5286375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659B5E-51D3-4628-89A1-694E9EE1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4943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Add short notes or examples.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775E03-E70F-420A-9E33-AD989FFED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571750"/>
            <a:ext cx="5286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WHO OR WHAT IS AFFECTED?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F8D93C-EB3F-4C45-9EE0-61DB48E2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876550"/>
            <a:ext cx="5286375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B0FED6-1B4B-4523-B744-F9F0ED829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028950"/>
            <a:ext cx="4943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Add short notes or examples.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47E037-3A46-473E-BC85-59981CAD9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05375"/>
            <a:ext cx="5286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WHOSE PERSPECTIVE IS VISIBLE?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171EF3-CC80-4B51-931B-B6BD30CAE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10175"/>
            <a:ext cx="5286375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C3D645-1205-454F-A695-154E282BC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62575"/>
            <a:ext cx="4943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Add short notes or examples.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FBE4E8-909D-41F6-A2CE-5E2114A4B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4905375"/>
            <a:ext cx="5286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WHOSE PERSPECTIVE IS ABSENT?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3E639F-3D3C-4F01-AC75-AE76D235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5210175"/>
            <a:ext cx="5286375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FE832E-A2E5-4786-BF41-FB5ADEAD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5362575"/>
            <a:ext cx="4943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Add short notes or examples.</a:t>
            </a:r>
          </a:p>
        </p:txBody>
      </p:sp>
    </p:spTree>
    <p:extLst>
      <p:ext uri="{BB962C8B-B14F-4D97-AF65-F5344CB8AC3E}">
        <p14:creationId xmlns:p14="http://schemas.microsoft.com/office/powerpoint/2010/main" val="19172257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3c9f31417d4494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AF44E4-E961-4B95-8C8C-BBA26EBF1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D484A8-9128-418F-B858-2999CF3C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LISTEN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39724A-7A63-4247-8C85-1736D9D0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86E3F-6BC9-4E10-9928-CA1B7CC4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CEDF72-2F82-4A4A-B16A-9F22821B4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B090A-285E-4B2F-8E4B-FCF22D636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Discover another perspective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EB1CD4-BEFB-4D83-BA8B-C8F11196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Invite one person from another team. Listen for contexts, consequences and connections you have overlooked.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248CA0-FE05-4D30-A520-B0A380A2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57450"/>
            <a:ext cx="3333750" cy="49530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28575">
            <a:solidFill>
              <a:srgbClr val="04A99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C7B421-AF6F-4AE2-A853-4C8FC095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43200"/>
            <a:ext cx="276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4A99D"/>
                </a:solidFill>
              </a:defRPr>
            </a:pPr>
            <a:r>
              <a:rPr sz="1275" b="1">
                <a:solidFill>
                  <a:srgbClr val="04A99D"/>
                </a:solidFill>
              </a:rPr>
              <a:t>CONVERSATION STARTERS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19ADCA-0AD5-41D8-8122-A9F12F58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337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E36"/>
                </a:solidFill>
              </a:defRPr>
            </a:pPr>
            <a:r>
              <a:rPr sz="1350" b="1">
                <a:solidFill>
                  <a:srgbClr val="173E36"/>
                </a:solidFill>
              </a:rPr>
              <a:t>1. Where does this topic appear outside the classroom?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333E69-66A0-4F36-917E-47918EA14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100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3E36"/>
                </a:solidFill>
              </a:defRPr>
            </a:pPr>
            <a:r>
              <a:rPr sz="1350" b="0">
                <a:solidFill>
                  <a:srgbClr val="173E36"/>
                </a:solidFill>
              </a:rPr>
              <a:t>2. Who has practical or lived knowledge of it?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A1E0C4-919F-47F5-9554-CB890313D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863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3E36"/>
                </a:solidFill>
              </a:defRPr>
            </a:pPr>
            <a:r>
              <a:rPr sz="1350" b="0">
                <a:solidFill>
                  <a:srgbClr val="173E36"/>
                </a:solidFill>
              </a:rPr>
              <a:t>3. What tensions, trade-offs or consequences might students examine?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F9D710-7E4F-46E6-AB25-262BAD89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626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3E36"/>
                </a:solidFill>
              </a:defRPr>
            </a:pPr>
            <a:r>
              <a:rPr sz="1350" b="0">
                <a:solidFill>
                  <a:srgbClr val="173E36"/>
                </a:solidFill>
              </a:rPr>
              <a:t>4. What would make this topic matter to learners?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A489E2-F645-4613-8086-358F1748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457450"/>
            <a:ext cx="7353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WHAT WE HEARD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381714-A724-4587-B503-A9BF16066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762250"/>
            <a:ext cx="7353300" cy="4648200"/>
          </a:xfrm>
          <a:prstGeom xmlns:a="http://schemas.openxmlformats.org/drawingml/2006/main" prst="roundRect">
            <a:avLst>
              <a:gd name="adj" fmla="val 24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8E1D1E-0734-4261-8574-7B10C0345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14650"/>
            <a:ext cx="701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Capture stories, examples, questions and unexpected connections.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AA80EB-6F1D-495F-B71E-AE264975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96200"/>
            <a:ext cx="111442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9525">
            <a:solidFill>
              <a:srgbClr val="6FB64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38B2D0-7A5B-4ACA-8983-7D75A7153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781925"/>
            <a:ext cx="10839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3E36"/>
                </a:solidFill>
              </a:defRPr>
            </a:pPr>
            <a:r>
              <a:rPr sz="1275" b="1">
                <a:solidFill>
                  <a:srgbClr val="173E36"/>
                </a:solidFill>
              </a:rPr>
              <a:t>Listen 80% • Talk 20% • Ask “why?” • Do not defend the current curriculum</a:t>
            </a:r>
          </a:p>
        </p:txBody>
      </p:sp>
    </p:spTree>
    <p:extLst>
      <p:ext uri="{BB962C8B-B14F-4D97-AF65-F5344CB8AC3E}">
        <p14:creationId xmlns:p14="http://schemas.microsoft.com/office/powerpoint/2010/main" val="16332444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c46be6676472f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91670-F7B8-4D06-9697-73B2E50D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8A220B-3F51-4E8C-8195-009AAAD1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CONNECT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69957B-712A-4866-BA1D-D267353AC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D2FC3E-4FC6-41EE-880C-CC85B76A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C0464E-4067-4E7F-91C0-50453F39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9A1BC0-4461-4E6F-89E8-7129F7F7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Choose the LEAF lens that reveals the strongest connection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437AD6-A8DB-48FE-B827-68DCBA430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Select one primary metaconcept. Add a second only when it genuinely changes the inquiry.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68369A-5DDD-4C99-9EBA-A0ACF93A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0"/>
            <a:ext cx="34290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19050">
            <a:solidFill>
              <a:srgbClr val="6FB6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B43521-CCAD-415F-8C9B-8E5234A8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3009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E36"/>
                </a:solidFill>
              </a:defRPr>
            </a:pPr>
            <a:r>
              <a:rPr sz="1500" b="1">
                <a:solidFill>
                  <a:srgbClr val="173E36"/>
                </a:solidFill>
              </a:rPr>
              <a:t>SYSTEMS &amp; INTERDEPENDENCE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64ED3B-48A3-4680-A82F-8B322A19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76625"/>
            <a:ext cx="3009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0645F"/>
                </a:solidFill>
              </a:defRPr>
            </a:pPr>
            <a:r>
              <a:rPr sz="1200" b="0">
                <a:solidFill>
                  <a:srgbClr val="50645F"/>
                </a:solidFill>
              </a:rPr>
              <a:t>relationships • feedback • consequences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FB9510-F489-4C09-A9D3-8D186716C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48125"/>
            <a:ext cx="3009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□ primary     □ secondary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6DCEA6-C770-4539-9DB1-97F901B3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476500"/>
            <a:ext cx="34290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19050">
            <a:solidFill>
              <a:srgbClr val="04A99D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06067E-E812-4F2F-8A80-2C10DEF4C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05100"/>
            <a:ext cx="3009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E36"/>
                </a:solidFill>
              </a:defRPr>
            </a:pPr>
            <a:r>
              <a:rPr sz="1500" b="1">
                <a:solidFill>
                  <a:srgbClr val="173E36"/>
                </a:solidFill>
              </a:rPr>
              <a:t>JUSTICE, EQUITY &amp; RESPONSIBILITY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97ED70-D64F-4A2C-BE8D-77313D933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476625"/>
            <a:ext cx="3009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0645F"/>
                </a:solidFill>
              </a:defRPr>
            </a:pPr>
            <a:r>
              <a:rPr sz="1200" b="0">
                <a:solidFill>
                  <a:srgbClr val="50645F"/>
                </a:solidFill>
              </a:rPr>
              <a:t>power • distribution • accountability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479A16-71FB-40D9-808B-174F6EC9B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048125"/>
            <a:ext cx="3009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□ primary     □ secondary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55DA65-CAC4-45E2-9E1F-AB9D7AC4F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476500"/>
            <a:ext cx="34290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19050">
            <a:solidFill>
              <a:srgbClr val="6FB64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49F59B-FF21-42D1-B7D7-A0338BDC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05100"/>
            <a:ext cx="3009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E36"/>
                </a:solidFill>
              </a:defRPr>
            </a:pPr>
            <a:r>
              <a:rPr sz="1500" b="1">
                <a:solidFill>
                  <a:srgbClr val="173E36"/>
                </a:solidFill>
              </a:rPr>
              <a:t>FUTURES &amp; ANTICIPATION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ECA54A-11FF-48FD-B50F-A5F6374B6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476625"/>
            <a:ext cx="3009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0645F"/>
                </a:solidFill>
              </a:defRPr>
            </a:pPr>
            <a:r>
              <a:rPr sz="1200" b="0">
                <a:solidFill>
                  <a:srgbClr val="50645F"/>
                </a:solidFill>
              </a:rPr>
              <a:t>possibilities • uncertainty • long-term effects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655689-50D2-406C-B2A4-393CF471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048125"/>
            <a:ext cx="3009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□ primary     □ secondary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DB861C-51E2-4F56-9980-5AE94561D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81550"/>
            <a:ext cx="34290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19050">
            <a:solidFill>
              <a:srgbClr val="04A99D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A35D76-5B03-4E5B-8C06-28068809E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10150"/>
            <a:ext cx="3009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E36"/>
                </a:solidFill>
              </a:defRPr>
            </a:pPr>
            <a:r>
              <a:rPr sz="1500" b="1">
                <a:solidFill>
                  <a:srgbClr val="173E36"/>
                </a:solidFill>
              </a:rPr>
              <a:t>PRODUCTION &amp; CONSUMPTION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4B26BB-F4CC-4B96-BB41-033D79C67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81675"/>
            <a:ext cx="3009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0645F"/>
                </a:solidFill>
              </a:defRPr>
            </a:pPr>
            <a:r>
              <a:rPr sz="1200" b="0">
                <a:solidFill>
                  <a:srgbClr val="50645F"/>
                </a:solidFill>
              </a:rPr>
              <a:t>resources • lifecycles • circularity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4F4FCE-F1C6-451D-94C8-E01B4B7A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353175"/>
            <a:ext cx="3009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□ primary     □ secondary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D1025C-E3C1-4FA4-9D27-BF4819974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781550"/>
            <a:ext cx="34290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19050">
            <a:solidFill>
              <a:srgbClr val="6FB64B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EF4FE1-9B1E-49E3-85E5-2170AECA6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010150"/>
            <a:ext cx="3009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E36"/>
                </a:solidFill>
              </a:defRPr>
            </a:pPr>
            <a:r>
              <a:rPr sz="1500" b="1">
                <a:solidFill>
                  <a:srgbClr val="173E36"/>
                </a:solidFill>
              </a:rPr>
              <a:t>HUMAN–NATURE RELATIONSHIPS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32F345-05F8-412A-AEF8-380C6A34C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781675"/>
            <a:ext cx="3009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0645F"/>
                </a:solidFill>
              </a:defRPr>
            </a:pPr>
            <a:r>
              <a:rPr sz="1200" b="0">
                <a:solidFill>
                  <a:srgbClr val="50645F"/>
                </a:solidFill>
              </a:rPr>
              <a:t>dependence • care • planetary boundaries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9189CA1-F713-4064-90FE-EDF5E5DE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353175"/>
            <a:ext cx="3009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□ primary     □ secondary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9EAF76-939C-4BCC-A424-B1966985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781550"/>
            <a:ext cx="34290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19050">
            <a:solidFill>
              <a:srgbClr val="04A99D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B58F480-6A4C-4852-88BC-AE2247B9A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010150"/>
            <a:ext cx="3009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E36"/>
                </a:solidFill>
              </a:defRPr>
            </a:pPr>
            <a:r>
              <a:rPr sz="1500" b="1">
                <a:solidFill>
                  <a:srgbClr val="173E36"/>
                </a:solidFill>
              </a:rPr>
              <a:t>AGENCY, GOVERNANCE &amp; ACTION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28ACDCE-B3B5-4D83-819F-B991FE10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781675"/>
            <a:ext cx="3009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0645F"/>
                </a:solidFill>
              </a:defRPr>
            </a:pPr>
            <a:r>
              <a:rPr sz="1200" b="0">
                <a:solidFill>
                  <a:srgbClr val="50645F"/>
                </a:solidFill>
              </a:rPr>
              <a:t>participation • decisions • collective capacity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BD6E4E2-5389-4D2A-BD04-917851AD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6353175"/>
            <a:ext cx="3009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□ primary     □ secondary</a:t>
            </a:r>
          </a:p>
        </p:txBody>
      </p:sp>
    </p:spTree>
    <p:extLst>
      <p:ext uri="{BB962C8B-B14F-4D97-AF65-F5344CB8AC3E}">
        <p14:creationId xmlns:p14="http://schemas.microsoft.com/office/powerpoint/2010/main" val="11617309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f877e1e3fe4837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966002-1A28-4247-8673-C63AFE2F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3BCC32-0A9F-47D3-AE39-A8C2CE0E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FRAME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E82B6-3299-40B0-A3C5-CD3BA03B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AEFFE9-5EC4-43C8-81D6-5725950D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87975E-0390-4155-8511-A25BE9339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94180D-4507-4F0B-A42C-4AC1E625C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Frame the learning opportunity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49DD17-1C7E-44DD-B69F-77D6AF67C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Turn the connection into a precise curriculum-design problem.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A8ED42-F093-43BF-9CDA-8A9910EA7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1114425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281326-0E4D-468F-BACA-425381FC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337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Students currently learn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8C3748-305A-4892-B250-1ADD7304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286125"/>
            <a:ext cx="719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B64B"/>
          </a:solidFill>
          <a:ln xmlns:a="http://schemas.openxmlformats.org/drawingml/2006/main" w="0">
            <a:solidFill>
              <a:srgbClr val="6FB64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ABACCB-4C0C-4AB4-BBD6-0184140D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957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but they rarely examine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2778AE-222A-4635-BFAE-948306DF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048125"/>
            <a:ext cx="719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B64B"/>
          </a:solidFill>
          <a:ln xmlns:a="http://schemas.openxmlformats.org/drawingml/2006/main" w="0">
            <a:solidFill>
              <a:srgbClr val="6FB6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9B19E4-C871-46B9-8B55-EAD066317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0"/>
            <a:ext cx="11144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WHY THIS MATTERS FOR DISCIPLINARY LEARNING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B7299E-CA92-4E68-AAC4-D206A3AD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29300"/>
            <a:ext cx="111442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23B159-BC93-457F-891E-5BE16A5D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10801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What becomes more accurate, relevant, ethical or professionally useful?</a:t>
            </a:r>
          </a:p>
        </p:txBody>
      </p:sp>
    </p:spTree>
    <p:extLst>
      <p:ext uri="{BB962C8B-B14F-4D97-AF65-F5344CB8AC3E}">
        <p14:creationId xmlns:p14="http://schemas.microsoft.com/office/powerpoint/2010/main" val="3204821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b5b5ea79334189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FD340F-1318-4629-8B29-577A0EE7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6ADAC1-4CD3-4208-96C8-415CB3C8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REFRAME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674FE4-4726-4802-B0CF-A176CC59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03669D-28A8-431C-A209-58B8484EB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59F31-FBE3-46C0-9AD6-99EA2C075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8B42D2-C3EF-4DA7-BE21-127260B6E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Generate several ways to reframe the content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FFC91D-D751-4F6F-AFA1-5048A9CF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Change the learning encounter—not the volume of the syllabus.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CB21AE-3563-4528-B1D9-755C81F2F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57450"/>
            <a:ext cx="3429000" cy="20383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382A87-BD3E-485F-B2D7-C9E988C5B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CASE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BC4841-AD3D-48E9-9DA6-36EEF7B9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99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Replace the example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3DB795-062F-4A83-AA4D-CC23F52A8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5760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DD4968-9392-4E41-B620-E6DC401AC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3860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2C2BE8-7DA3-41D9-8827-BC9564913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457450"/>
            <a:ext cx="3429000" cy="20383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86112A-133C-4993-92E5-0D96C154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6670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QUESTION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B39323-D293-43AF-A6A9-72C90E80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0099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Change the inquiry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0BC2F2-3049-46B0-8B6B-7D295882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5760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3D311E-CDC2-4EA2-BC91-5D14CAE9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03860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124CFF-DFF1-4E19-86F8-3FEC83712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457450"/>
            <a:ext cx="3429000" cy="20383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C5D1D5-51AA-4BB3-9A9C-0DB27B82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670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VOICE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2C134C-8CAE-4C06-8151-BFCC07A7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0099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Introduce another perspective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C32986-4483-437C-90A7-5FE8DD8A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65760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49D956-953D-4EFF-A87B-C6AD0826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03860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44E7A7-A9FC-4300-B292-C93C9233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38700"/>
            <a:ext cx="3429000" cy="20383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BF873F-07B0-48D3-9567-E3BA2CF1A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EVIDENCE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13CFFA-081B-4430-AE88-2C6D9009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911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Use different data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7B63B6-65AA-42A7-BC9C-F2A7E6F5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3885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66381E9-5CAD-4A68-87E5-A3630AF3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725E76-F56F-4F2E-8F0D-69393A32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838700"/>
            <a:ext cx="3429000" cy="20383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5AD834-19D4-42DA-8BC2-4537437EB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0482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CONTEXT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E82C93B-25AD-42B0-A800-070F3BFB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3911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Move into practice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D864EB1-932D-450B-8C3B-ED083567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03885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6324188-32F0-45A7-9850-35DE81824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1985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36D83A6-5DA0-4904-A32B-9AF1DB0F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838700"/>
            <a:ext cx="3429000" cy="2038350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1C2D5DC-0F15-4F63-B06E-DC149268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0482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4A99D"/>
                </a:solidFill>
              </a:defRPr>
            </a:pPr>
            <a:r>
              <a:rPr sz="1125" b="1">
                <a:solidFill>
                  <a:srgbClr val="04A99D"/>
                </a:solidFill>
              </a:rPr>
              <a:t>TIME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FA91298-99D4-467C-90B0-DFBE392F5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3911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Explore future effects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E2FC1F0-AF6F-4E65-9EF7-EE8D684FA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603885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C83CC88-A8CF-4E1D-AC75-F9234C17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6419850"/>
            <a:ext cx="3009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DC0F7A6-B2D0-4A3C-AC74-238C5945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524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73E36"/>
                </a:solidFill>
              </a:defRPr>
            </a:pPr>
            <a:r>
              <a:rPr sz="1350" b="1">
                <a:solidFill>
                  <a:srgbClr val="173E36"/>
                </a:solidFill>
              </a:rPr>
              <a:t>Circle the idea you want to prototype.</a:t>
            </a:r>
          </a:p>
        </p:txBody>
      </p:sp>
    </p:spTree>
    <p:extLst>
      <p:ext uri="{BB962C8B-B14F-4D97-AF65-F5344CB8AC3E}">
        <p14:creationId xmlns:p14="http://schemas.microsoft.com/office/powerpoint/2010/main" val="5219413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419b726b9347e5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66584-435A-45CB-A3D2-F43E001C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96A64C-1D96-4EAA-A657-461376119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PROTOTYPE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E1246B-D741-4166-A78F-2CEB8B7E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36CAF5-A39E-489A-AB8A-645F60FE7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264647-C359-4129-86FD-7B90F32A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6BF7E9-1079-4A84-887D-7FFBFCF7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Make the redesigned learning experience tangible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B109CC-BADA-42EF-930E-0B491332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Create something another educator or student can respond to.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D48F80-5467-4AC2-9093-F184DFC3B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57450"/>
            <a:ext cx="7239000" cy="5095875"/>
          </a:xfrm>
          <a:prstGeom xmlns:a="http://schemas.openxmlformats.org/drawingml/2006/main" prst="roundRect">
            <a:avLst>
              <a:gd name="adj" fmla="val 2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CB9E1B-A63A-46BA-AE9E-565772112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14625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4A99D"/>
                </a:solidFill>
              </a:defRPr>
            </a:pPr>
            <a:r>
              <a:rPr sz="1200" b="1">
                <a:solidFill>
                  <a:srgbClr val="04A99D"/>
                </a:solidFill>
              </a:rPr>
              <a:t>SKETCH, STORYBOARD OR DRAFT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9FAFA5-9A8E-4613-9CB9-DDF776935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57450"/>
            <a:ext cx="3562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WHAT STUDENTS WILL DO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0F0870-BE78-4439-896F-A381E295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62250"/>
            <a:ext cx="35623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AF94D2-0865-494A-BA1E-E9CC0ADDA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914650"/>
            <a:ext cx="3219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Use an observable verb.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982C2A-6CEE-4C31-8269-CA0FB4BFF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00575"/>
            <a:ext cx="3562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WHAT THEY WILL WORK WITH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6524E3-5939-4FBF-B3B1-831DACDE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905375"/>
            <a:ext cx="35623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C57B9B-1A25-4242-809C-5E201ACC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057775"/>
            <a:ext cx="3219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Case, data, place, voice, object...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754EA8-0C55-44A6-B9A6-377F7D327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267450"/>
            <a:ext cx="3562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EVIDENCE OF LEARNING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37BB6C-0DF9-491C-8539-3D402676E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572250"/>
            <a:ext cx="3562350" cy="981075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68A891-7813-453F-AE29-EC90DA6F7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724650"/>
            <a:ext cx="3219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What will make learning visible?</a:t>
            </a:r>
          </a:p>
        </p:txBody>
      </p:sp>
    </p:spTree>
    <p:extLst>
      <p:ext uri="{BB962C8B-B14F-4D97-AF65-F5344CB8AC3E}">
        <p14:creationId xmlns:p14="http://schemas.microsoft.com/office/powerpoint/2010/main" val="7406287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ad422a42e34fb9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5ABC83-E386-4495-B4AF-024C43EAD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DA2D1C-BFBF-4182-84E3-CE234324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TEST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A016D8-815E-4B6F-8898-71FD6DF0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C84550-2371-49FD-B085-2FE5698FA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5ED1A1-D9B5-4414-8DCB-4B74F270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27D5B5-31F2-4E15-B4E5-389D14FF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Test the redesign with another team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0DF1F0-EA33-4E4F-BF05-192DEA80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Present the prototype in two minutes. Reviewers respond to what is actually on the page.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865E2-2926-4B4A-B363-7C8EFACC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0"/>
            <a:ext cx="5286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RELEVANT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A6125A-E68D-4EC7-A755-885F39922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81300"/>
            <a:ext cx="5286375" cy="1647825"/>
          </a:xfrm>
          <a:prstGeom xmlns:a="http://schemas.openxmlformats.org/drawingml/2006/main" prst="roundRect">
            <a:avLst>
              <a:gd name="adj" fmla="val 69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331EF9-3D6A-4FE1-9150-A9E375F6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33700"/>
            <a:ext cx="4943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The connection feels authentic to the discipline because...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5028C6-A1FB-42DC-AEF2-1FE75022B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476500"/>
            <a:ext cx="5286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FORCED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6EA660-27BD-4C60-B7D3-4FA123640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781300"/>
            <a:ext cx="5286375" cy="1647825"/>
          </a:xfrm>
          <a:prstGeom xmlns:a="http://schemas.openxmlformats.org/drawingml/2006/main" prst="roundRect">
            <a:avLst>
              <a:gd name="adj" fmla="val 69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73207D-D5C8-4AEE-812F-004B54D30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933700"/>
            <a:ext cx="4943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The connection feels added or artificial where...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BE680D-127A-41A6-A560-EE3DC2C8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76800"/>
            <a:ext cx="5286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MISSING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A0A26F-757C-4E6F-A59A-E58CDC36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81600"/>
            <a:ext cx="5286375" cy="1647825"/>
          </a:xfrm>
          <a:prstGeom xmlns:a="http://schemas.openxmlformats.org/drawingml/2006/main" prst="roundRect">
            <a:avLst>
              <a:gd name="adj" fmla="val 69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EDEDB2-379D-4281-A35E-87947AB27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4943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A perspective, consequence or question still absent is...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553262-6B43-46C7-AF1F-5CB5D64D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4876800"/>
            <a:ext cx="5286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POSSIBLE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957FB4-7E45-4F6F-888F-FD1FAE2C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5181600"/>
            <a:ext cx="5286375" cy="1647825"/>
          </a:xfrm>
          <a:prstGeom xmlns:a="http://schemas.openxmlformats.org/drawingml/2006/main" prst="roundRect">
            <a:avLst>
              <a:gd name="adj" fmla="val 69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A67F7E-FA60-4EF1-B5C7-3F8E96CBC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5334000"/>
            <a:ext cx="4943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One change that would make this usable is...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D1B9EA-DCD9-4D0A-AFB7-90967D6F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524750"/>
            <a:ext cx="1114425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9525">
            <a:solidFill>
              <a:srgbClr val="04A99D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A0E84F-6729-419E-8619-DADD14354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648575"/>
            <a:ext cx="1076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3E36"/>
                </a:solidFill>
              </a:defRPr>
            </a:pPr>
            <a:r>
              <a:rPr sz="1275" b="1">
                <a:solidFill>
                  <a:srgbClr val="173E36"/>
                </a:solidFill>
              </a:rPr>
              <a:t>Review the learning design—not the educator. Be concrete, curious and concise.</a:t>
            </a:r>
          </a:p>
        </p:txBody>
      </p:sp>
    </p:spTree>
    <p:extLst>
      <p:ext uri="{BB962C8B-B14F-4D97-AF65-F5344CB8AC3E}">
        <p14:creationId xmlns:p14="http://schemas.microsoft.com/office/powerpoint/2010/main" val="13103382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af97ac29204fe1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279AB-E3CD-4383-8030-A9C2C7669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68DE39-A126-4C9F-9CF4-232780A96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CHECK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AC3729-7828-4BCE-AD72-A968AA7B2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B37C1E-3FD4-4319-A95A-D02B4DF28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44520A-18B1-405D-A120-5A619E66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85BEF-FE02-4CA1-9C00-5E44742E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Run the no-overload test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CCE7B-CEBE-47FA-985B-63E1DF64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Integration should enrich existing learning without creating an additional curriculum layer.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C2317F-0CA4-4283-A4C7-F9D49690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28875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D28C1B-1B67-4492-980A-DA4D4E4C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457450"/>
            <a:ext cx="942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We can name what is being replaced, reframed or shortened.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044276-A73E-43BE-9048-D00B601EE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33750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3E14D4-1E12-4D78-B77E-4865A4B9A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362325"/>
            <a:ext cx="942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73E36"/>
                </a:solidFill>
              </a:defRPr>
            </a:pPr>
            <a:r>
              <a:rPr sz="1650" b="0">
                <a:solidFill>
                  <a:srgbClr val="173E36"/>
                </a:solidFill>
              </a:rPr>
              <a:t>The disciplinary core remains explicit.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35609E-DE3B-470A-9FF1-CFDBEE5B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38625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9EF508-1A39-4C81-A0E5-FB6A760A3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267200"/>
            <a:ext cx="942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73E36"/>
                </a:solidFill>
              </a:defRPr>
            </a:pPr>
            <a:r>
              <a:rPr sz="1650" b="0">
                <a:solidFill>
                  <a:srgbClr val="173E36"/>
                </a:solidFill>
              </a:rPr>
              <a:t>The sustainability connection changes the inquiry—not only the vocabulary.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B714BA-030E-4C97-8117-37C7C804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43500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90BA14-45F1-4BA7-B341-7A0774E43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172075"/>
            <a:ext cx="942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73E36"/>
                </a:solidFill>
              </a:defRPr>
            </a:pPr>
            <a:r>
              <a:rPr sz="1650" b="0">
                <a:solidFill>
                  <a:srgbClr val="173E36"/>
                </a:solidFill>
              </a:rPr>
              <a:t>Students do something with the connection.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AE66DE-A44C-462B-8409-2A4767C1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048375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2CEA6F-7E87-4075-A787-213761C8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076950"/>
            <a:ext cx="942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73E36"/>
                </a:solidFill>
              </a:defRPr>
            </a:pPr>
            <a:r>
              <a:rPr sz="1650" b="0">
                <a:solidFill>
                  <a:srgbClr val="173E36"/>
                </a:solidFill>
              </a:rPr>
              <a:t>The activity is feasible within the existing teaching time.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7EBA9E-F6AB-45F5-9A2E-2EB2E34D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19950"/>
            <a:ext cx="1114425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73E36"/>
          </a:solidFill>
          <a:ln xmlns:a="http://schemas.openxmlformats.org/drawingml/2006/main" w="0">
            <a:solidFill>
              <a:srgbClr val="173E3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369199-4385-42BF-8D86-BD7FF7D8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419975"/>
            <a:ext cx="10620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If you cannot identify what changed or what was removed, redesign again.</a:t>
            </a:r>
          </a:p>
        </p:txBody>
      </p:sp>
    </p:spTree>
    <p:extLst>
      <p:ext uri="{BB962C8B-B14F-4D97-AF65-F5344CB8AC3E}">
        <p14:creationId xmlns:p14="http://schemas.microsoft.com/office/powerpoint/2010/main" val="90542609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cd84d8de4e4c66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AA8B57-FE32-444E-87CC-34B50F741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0D7295-E2ED-4E4D-9857-B71B39A3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ITERATE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453285-FF8A-4047-907E-52619DA1E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5FF9AB-6DAF-4695-B26F-F3E418F0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A57C88-5635-48A5-8A3B-98AC0C47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6B21D9-AC81-4A73-AB97-889DA7DC3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Revise the prototype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E68FCC-CF25-4A21-A681-3A4F0F2F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Use the feedback to sharpen the connection, reduce the load and improve the learning task.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5CCB8D-DF2F-4B90-B884-2E69784F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KEEP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DA4C5-490B-42F7-AD3F-B5038C73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81300"/>
            <a:ext cx="342900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2A95D5-1892-49D7-A4C7-EA94A40D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3370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What already works?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3689A5-7D25-4765-94DA-FDC021EED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4765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CHANGE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FE7E59-56B9-4C29-8F29-2EF7ABEDB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81300"/>
            <a:ext cx="342900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D80A38-7ADF-49D3-902F-22E4F6A1F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93370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What needs revision?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4D42C3-C045-4736-81F7-65BE1C0EC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76500"/>
            <a:ext cx="3409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REMOVE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7C4D05-A9DB-41DD-BBE4-019D3B56E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781300"/>
            <a:ext cx="34099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9D9D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BC290-3A8F-465E-B4A2-0900E3EF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933700"/>
            <a:ext cx="3067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83928E"/>
                </a:solidFill>
              </a:defRPr>
            </a:pPr>
            <a:r>
              <a:rPr sz="1200" b="0">
                <a:solidFill>
                  <a:srgbClr val="83928E"/>
                </a:solidFill>
              </a:rPr>
              <a:t>What adds noise or overload?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F02340-D0A0-4AF9-9A64-4B16451B9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57750"/>
            <a:ext cx="1114425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6DBF33-B896-4B4C-8ED0-351F2CEE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24450"/>
            <a:ext cx="1038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4A99D"/>
                </a:solidFill>
              </a:defRPr>
            </a:pPr>
            <a:r>
              <a:rPr sz="1275" b="1">
                <a:solidFill>
                  <a:srgbClr val="04A99D"/>
                </a:solidFill>
              </a:rPr>
              <a:t>OUR REVISED LEARNING EXPERIENCE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2D3EA2-DA3C-4E90-BF96-8B6129B2C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810250"/>
            <a:ext cx="10382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46B2F4-60F1-4217-8D6E-9495687C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381750"/>
            <a:ext cx="10382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C30A37-E91A-4C1D-B411-F27889D2E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953250"/>
            <a:ext cx="10382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4880000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32e93c100e4d29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8FBC5-0F5E-4A84-A1C9-53974DF7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DEA0F6-5147-4876-BC22-8585330A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CAPTURE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6FC58C-BA53-46C9-A903-AFD3B4BD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834BC-735D-48A6-930D-5BDD18B3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2DF7FF-77E5-41F8-9153-477C5DE1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6DC23C-DE78-4D20-A4F0-A5EA0CEB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Complete the Content Reframing Card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A459E9-963D-4E10-BEED-B3A7E13A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This is the concise record you can take into course planning or programme review.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0964C1-0057-447E-8566-15498167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05050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EXISTING TOPIC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9BC576-0304-4596-B6A0-96C53C2F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562225"/>
            <a:ext cx="7943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E08569-3277-4E2C-B51B-9BA735021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62300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DISCIPLINARY CORE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ADF7D2-A784-4CB4-B601-559254BD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419475"/>
            <a:ext cx="7943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A8CA51-37C8-430F-B749-C0E6C416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19550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LEAF METACONCEPT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FF638B-F9B6-486D-9ECC-BD7F520B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276725"/>
            <a:ext cx="7943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B1B67C-BD0E-4E80-9A06-979F03AFC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0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AUTHENTIC CONTEXT / PERSPECTIVE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08C113-5EA9-4814-9B80-C7AA376A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019675"/>
            <a:ext cx="7943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492A28-F9B8-4722-B5E0-60C43A3F7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19750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REFRAMED LEARNING EXPERIENCE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035D69-6F7B-4AE2-9E78-D00FA1C4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876925"/>
            <a:ext cx="7943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1501CD-F26C-4EB5-BA81-D8304861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6305550"/>
            <a:ext cx="7943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18E1CD-1D3B-4E8D-B032-AA515EAA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1037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EXPECTED LEARNING SHIFT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52C2B1-E787-4795-9C2E-76C9A2DD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7067550"/>
            <a:ext cx="7943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3A0560-1AAE-4BBB-913B-BF62694D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676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WHAT IS REPLACED OR REINTERPRETED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B3950A-FD8E-4F25-84CB-C38CAFE1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7924800"/>
            <a:ext cx="7943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807927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8691a8841647b4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8D5EC7-34C2-49AA-A343-8F3F33CD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3330EF-3EF5-4CFA-9E95-C650BF3C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SHARE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E93A3-12A9-4418-9B12-466D22E4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97A6D-4F01-4779-93DC-98335523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B850A-2775-4BF6-AF83-286B84A9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6817CB-17CA-4132-AE4D-D8082F98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Tell the redesign story in 60 seconds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38700C-2AFA-4F65-AB30-DFC44AC1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Focus on the change in learning—not on the steps of the workshop.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163C2A-DD08-4A5F-AF85-E0DF06FCD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0"/>
            <a:ext cx="6667500" cy="4762500"/>
          </a:xfrm>
          <a:prstGeom xmlns:a="http://schemas.openxmlformats.org/drawingml/2006/main" prst="roundRect">
            <a:avLst>
              <a:gd name="adj" fmla="val 2400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91BD9C-8E1A-40AB-BC35-3C60F7E0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57500"/>
            <a:ext cx="581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We started with...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99ECE4-FC58-4025-AE40-8CD8C7917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76600"/>
            <a:ext cx="5810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83AC51-5E95-4401-AF5C-123C4E44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857625"/>
            <a:ext cx="581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The LEAF lens revealed...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661540-D39A-4462-89D4-14AA0BE5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76725"/>
            <a:ext cx="5810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544230-A12D-4AB3-B27C-9413CF57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57750"/>
            <a:ext cx="581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We replaced or reframed...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2F41F0-1FF3-4ABD-BC72-FED18B04B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276850"/>
            <a:ext cx="5810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1CA475-ACB3-4CD9-8CED-387C294DD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857875"/>
            <a:ext cx="581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Students will now...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E10A25-FC13-4F78-9E97-50A75BC61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276975"/>
            <a:ext cx="5810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A678D9-2F60-4C82-A107-A3077FC3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476500"/>
            <a:ext cx="3943350" cy="476250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28575">
            <a:solidFill>
              <a:srgbClr val="04A99D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1044EB-8198-4198-AE1E-1A8E52112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7813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4A99D"/>
                </a:solidFill>
              </a:defRPr>
            </a:pPr>
            <a:r>
              <a:rPr sz="1350" b="1">
                <a:solidFill>
                  <a:srgbClr val="04A99D"/>
                </a:solidFill>
              </a:rPr>
              <a:t>DEBRIEF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2EEB7A-6FAD-4995-AB59-1FA99157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371850"/>
            <a:ext cx="3181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3E36"/>
                </a:solidFill>
              </a:defRPr>
            </a:pPr>
            <a:r>
              <a:rPr sz="1425" b="0">
                <a:solidFill>
                  <a:srgbClr val="173E36"/>
                </a:solidFill>
              </a:rPr>
              <a:t>• What was hardest to protect?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C3A368-DE74-42DD-87B4-3ADCCDF68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171950"/>
            <a:ext cx="3181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3E36"/>
                </a:solidFill>
              </a:defRPr>
            </a:pPr>
            <a:r>
              <a:rPr sz="1425" b="0">
                <a:solidFill>
                  <a:srgbClr val="173E36"/>
                </a:solidFill>
              </a:rPr>
              <a:t>• Which lens changed your thinking?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702A32-92F5-497D-AADD-9C600028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972050"/>
            <a:ext cx="3181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3E36"/>
                </a:solidFill>
              </a:defRPr>
            </a:pPr>
            <a:r>
              <a:rPr sz="1425" b="0">
                <a:solidFill>
                  <a:srgbClr val="173E36"/>
                </a:solidFill>
              </a:rPr>
              <a:t>• When did integration begin to feel forced?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9D3135-C4FB-4E12-92E6-F333EC124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772150"/>
            <a:ext cx="3181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3E36"/>
                </a:solidFill>
              </a:defRPr>
            </a:pPr>
            <a:r>
              <a:rPr sz="1425" b="0">
                <a:solidFill>
                  <a:srgbClr val="173E36"/>
                </a:solidFill>
              </a:rPr>
              <a:t>• What would you test with students or partners?</a:t>
            </a:r>
          </a:p>
        </p:txBody>
      </p:sp>
    </p:spTree>
    <p:extLst>
      <p:ext uri="{BB962C8B-B14F-4D97-AF65-F5344CB8AC3E}">
        <p14:creationId xmlns:p14="http://schemas.microsoft.com/office/powerpoint/2010/main" val="57273086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8330fb09a644d5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8F17C8-454B-4F3A-BC73-E473B143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390AE3-D92D-42FB-A08D-9EB9FCE42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EXAMPLE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AC4785-7B14-4598-837B-F41395DA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3C9634-1592-4B1E-B1DA-D457A2972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8A60E-95FB-42FE-BEE5-85665DE99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E4F25D-3902-43DB-8023-543F74460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Worked example: supply-chain management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B990D5-A36F-4899-94E8-776AC44E8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The same disciplinary content becomes a richer inquiry through systems and responsibility.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5F815B-808E-4ED9-91DA-0A34E72A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33625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4A99D"/>
                </a:solidFill>
              </a:defRPr>
            </a:pPr>
            <a:r>
              <a:rPr sz="975" b="1">
                <a:solidFill>
                  <a:srgbClr val="04A99D"/>
                </a:solidFill>
              </a:rPr>
              <a:t>EXISTING TOPIC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D5BC0F-0D3B-4890-B0BE-E5D6C6BD7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333625"/>
            <a:ext cx="7953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3E36"/>
                </a:solidFill>
              </a:defRPr>
            </a:pPr>
            <a:r>
              <a:rPr sz="1500" b="0">
                <a:solidFill>
                  <a:srgbClr val="173E36"/>
                </a:solidFill>
              </a:rPr>
              <a:t>Supplier selection and procurement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D8451F-D3F6-435D-87F6-C9C51DC80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C05457-FB2A-4277-BADD-832C64D98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57525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4A99D"/>
                </a:solidFill>
              </a:defRPr>
            </a:pPr>
            <a:r>
              <a:rPr sz="975" b="1">
                <a:solidFill>
                  <a:srgbClr val="04A99D"/>
                </a:solidFill>
              </a:rPr>
              <a:t>DISCIPLINARY CORE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021D97-E88B-4B22-8A3E-981A375C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57525"/>
            <a:ext cx="7953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3E36"/>
                </a:solidFill>
              </a:defRPr>
            </a:pPr>
            <a:r>
              <a:rPr sz="1500" b="0">
                <a:solidFill>
                  <a:srgbClr val="173E36"/>
                </a:solidFill>
              </a:rPr>
              <a:t>Evaluate suppliers using operational and financial criteria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351B02-3BD9-4A39-A76C-8653E590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8140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7DB72-A683-4CB2-8F5E-2ECE5A80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81425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4A99D"/>
                </a:solidFill>
              </a:defRPr>
            </a:pPr>
            <a:r>
              <a:rPr sz="975" b="1">
                <a:solidFill>
                  <a:srgbClr val="04A99D"/>
                </a:solidFill>
              </a:rPr>
              <a:t>LEAF LENSES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C46A09-49A8-433C-8734-6BDF8037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781425"/>
            <a:ext cx="7953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3E36"/>
                </a:solidFill>
              </a:defRPr>
            </a:pPr>
            <a:r>
              <a:rPr sz="1500" b="0">
                <a:solidFill>
                  <a:srgbClr val="173E36"/>
                </a:solidFill>
              </a:rPr>
              <a:t>Systems and interdependence • Justice, equity and responsibility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49721E-F841-4B26-9BDA-10D45953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0530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EAA2E4-7731-4936-BEEF-A4F11052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05325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4A99D"/>
                </a:solidFill>
              </a:defRPr>
            </a:pPr>
            <a:r>
              <a:rPr sz="975" b="1">
                <a:solidFill>
                  <a:srgbClr val="04A99D"/>
                </a:solidFill>
              </a:rPr>
              <a:t>AUTHENTIC CONTEXT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22E8E4-3E37-46A1-B30D-8FBDDD38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05325"/>
            <a:ext cx="7953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3E36"/>
                </a:solidFill>
              </a:defRPr>
            </a:pPr>
            <a:r>
              <a:rPr sz="1500" b="0">
                <a:solidFill>
                  <a:srgbClr val="173E36"/>
                </a:solidFill>
              </a:rPr>
              <a:t>University procurement of electronic devices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3B42DE-0162-4997-84B5-9E813FE0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2920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58384E-FA46-4473-A684-3B64D504C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29225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4A99D"/>
                </a:solidFill>
              </a:defRPr>
            </a:pPr>
            <a:r>
              <a:rPr sz="975" b="1">
                <a:solidFill>
                  <a:srgbClr val="04A99D"/>
                </a:solidFill>
              </a:rPr>
              <a:t>REFRAMED EXPERIENCE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036769-0C35-4B46-B1BA-72F233FA3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229225"/>
            <a:ext cx="7953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E36"/>
                </a:solidFill>
              </a:defRPr>
            </a:pPr>
            <a:r>
              <a:rPr sz="1350" b="1">
                <a:solidFill>
                  <a:srgbClr val="173E36"/>
                </a:solidFill>
              </a:rPr>
              <a:t>Trace one device lifecycle; compare purchasing options using cost, labour conditions, repairability, resource use and end-of-life consequences.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E3F596-4981-4A68-9756-25FEE2FFB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4360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AF146F-C88B-450F-BA70-3BE06031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3410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4A99D"/>
                </a:solidFill>
              </a:defRPr>
            </a:pPr>
            <a:r>
              <a:rPr sz="975" b="1">
                <a:solidFill>
                  <a:srgbClr val="04A99D"/>
                </a:solidFill>
              </a:rPr>
              <a:t>NO-OVERLOAD DECISION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8DF17A-9AF1-4482-AA6D-CA160408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6134100"/>
            <a:ext cx="7953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3E36"/>
                </a:solidFill>
              </a:defRPr>
            </a:pPr>
            <a:r>
              <a:rPr sz="1500" b="0">
                <a:solidFill>
                  <a:srgbClr val="173E36"/>
                </a:solidFill>
              </a:rPr>
              <a:t>Replace the conventional procurement case with the enriched case.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0CD08A-330D-45CD-AEEE-7861EFF3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5797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D52333-DA87-4594-9111-C9EFA7CB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4A99D"/>
                </a:solidFill>
              </a:defRPr>
            </a:pPr>
            <a:r>
              <a:rPr sz="975" b="1">
                <a:solidFill>
                  <a:srgbClr val="04A99D"/>
                </a:solidFill>
              </a:rPr>
              <a:t>LEARNING SHIFT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89B068-54BA-40B2-AA51-397147CDA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6858000"/>
            <a:ext cx="7953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3E36"/>
                </a:solidFill>
              </a:defRPr>
            </a:pPr>
            <a:r>
              <a:rPr sz="1500" b="0">
                <a:solidFill>
                  <a:srgbClr val="173E36"/>
                </a:solidFill>
              </a:rPr>
              <a:t>Students evaluate trade-offs and justify responsibility across a supply system.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7DF65E-0B62-430F-AE4D-10A30F7BB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381875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71911560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ec5730fc4d4e4a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8E9ED3-9D4A-4C88-BA04-A5498BEE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3E723-D8B6-4001-A6FC-34671E4A8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LENS CARDS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BB55DF-7105-4FDF-AADC-197C7A74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54D113-D416-4B32-9946-DF676A30E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A78BD3-2134-42C9-9D6F-7F59E7BEB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BCDBC8-9FDA-428D-89C7-FCF458B76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LEAF metaconcept cards — set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58599B-DF9B-4B5D-B8E0-B40F65F86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Cut along the lines or use the page as a discussion prompt.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D3540B-B6EE-4959-AC0C-FFE380711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3429000" cy="46196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80DD07-29C2-4D18-853C-EB74B86A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2971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SYSTEMS &amp; INTERDEPENDENCE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EDCF02-7570-40F5-8B0C-48D8662B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2971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0645F"/>
                </a:solidFill>
              </a:defRPr>
            </a:pPr>
            <a:r>
              <a:rPr sz="1350" b="0">
                <a:solidFill>
                  <a:srgbClr val="50645F"/>
                </a:solidFill>
              </a:rPr>
              <a:t>Explore relationships, feedback, dependencies, trade-offs and unintended consequences.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3916EC-D4F5-46A8-9F02-E9ADBCCE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95875"/>
            <a:ext cx="297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4794C7-855B-4246-AA7F-441F1402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816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ASK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C3F58A-B4E5-47B7-84D9-1A5B7B4C0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62625"/>
            <a:ext cx="2971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3E36"/>
                </a:solidFill>
              </a:defRPr>
            </a:pPr>
            <a:r>
              <a:rPr sz="1275" b="0">
                <a:solidFill>
                  <a:srgbClr val="173E36"/>
                </a:solidFill>
              </a:rPr>
              <a:t>What connects to what? • Where are the leverage points? • What changes elsewhere when this changes?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806594-0F4A-4099-B979-40447241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571750"/>
            <a:ext cx="3429000" cy="46196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28575">
            <a:solidFill>
              <a:srgbClr val="04A99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9F22FD-F7EF-452D-8597-C88BE994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857500"/>
            <a:ext cx="2971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JUSTICE, EQUITY &amp; RESPONSIBILITY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FC27EB-49D9-4D17-AD7B-89921251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810000"/>
            <a:ext cx="2971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0645F"/>
                </a:solidFill>
              </a:defRPr>
            </a:pPr>
            <a:r>
              <a:rPr sz="1350" b="0">
                <a:solidFill>
                  <a:srgbClr val="50645F"/>
                </a:solidFill>
              </a:rPr>
              <a:t>Examine how benefits, burdens, power and responsibility are distributed.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D99A85-5EB6-460E-BF54-3C0D56E4C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095875"/>
            <a:ext cx="297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AA6172-C548-4D01-B337-60526F66D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3816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CEC154-6440-4157-B2EE-221F2DAB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762625"/>
            <a:ext cx="2971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3E36"/>
                </a:solidFill>
              </a:defRPr>
            </a:pPr>
            <a:r>
              <a:rPr sz="1275" b="0">
                <a:solidFill>
                  <a:srgbClr val="173E36"/>
                </a:solidFill>
              </a:rPr>
              <a:t>Who benefits? • Who carries the cost? • Who decides? • What would fairness require?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4B635A-CA83-465F-B02A-706D7308E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571750"/>
            <a:ext cx="3429000" cy="46196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C45052-20F2-489B-8A3A-06638110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57500"/>
            <a:ext cx="2971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FUTURES &amp; ANTICIPATION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44135D-4FFD-4FB8-9337-EA03F14C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810000"/>
            <a:ext cx="2971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0645F"/>
                </a:solidFill>
              </a:defRPr>
            </a:pPr>
            <a:r>
              <a:rPr sz="1350" b="0">
                <a:solidFill>
                  <a:srgbClr val="50645F"/>
                </a:solidFill>
              </a:rPr>
              <a:t>Consider plausible futures, uncertainty, long-term effects and alternative pathways.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3438FF-394C-4F37-9E53-09BBCB942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95875"/>
            <a:ext cx="297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D95934-2267-435E-BDB1-DFF10FF9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3816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9EB63E-B770-4F04-8DF2-BA82BCAA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762625"/>
            <a:ext cx="2971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3E36"/>
                </a:solidFill>
              </a:defRPr>
            </a:pPr>
            <a:r>
              <a:rPr sz="1275" b="0">
                <a:solidFill>
                  <a:srgbClr val="173E36"/>
                </a:solidFill>
              </a:rPr>
              <a:t>What may happen next? • What futures are possible? • What should be protected or transformed?</a:t>
            </a:r>
          </a:p>
        </p:txBody>
      </p:sp>
    </p:spTree>
    <p:extLst>
      <p:ext uri="{BB962C8B-B14F-4D97-AF65-F5344CB8AC3E}">
        <p14:creationId xmlns:p14="http://schemas.microsoft.com/office/powerpoint/2010/main" val="123090497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6e3d5cd0a946fa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B69BE9-3A33-463F-BD8D-B3644F59C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C566BF-72C9-4768-9FA8-48189764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LENS CARDS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77AB3E-F020-4309-8CB0-F601D5DED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C9D3EB-2659-4CEC-BC84-6171FE1E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C02C88-A04A-44EF-9970-49BE475B8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7549A0-F8C0-4944-9187-4F969F0A9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LEAF metaconcept cards — set 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A66FF-A9F8-4D00-9EE8-3238FDC08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Cut along the lines or use the page as a discussion prompt.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38EC2-EB31-4399-99F5-949AD610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3429000" cy="46196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2728EB-1335-4397-9970-B6817D09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2971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PRODUCTION &amp; CONSUMPTION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77DCC-D8DD-4942-BCE5-1AB39D04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2971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0645F"/>
                </a:solidFill>
              </a:defRPr>
            </a:pPr>
            <a:r>
              <a:rPr sz="1350" b="0">
                <a:solidFill>
                  <a:srgbClr val="50645F"/>
                </a:solidFill>
              </a:rPr>
              <a:t>Follow resources, materials, labour, use, waste and circular alternatives.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8532BA-6587-445C-9865-4730EE90E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95875"/>
            <a:ext cx="297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9CDFB5-A02E-49B8-9FAA-0F92CCC6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816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ASK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A05AA6-E286-4019-B8C9-BBD053AAF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62625"/>
            <a:ext cx="2971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3E36"/>
                </a:solidFill>
              </a:defRPr>
            </a:pPr>
            <a:r>
              <a:rPr sz="1275" b="0">
                <a:solidFill>
                  <a:srgbClr val="173E36"/>
                </a:solidFill>
              </a:rPr>
              <a:t>Where does it come from? • What happens after use? • What could be reduced, repaired or redesigned?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2F0016-DDEC-489E-9423-7CCEE4B89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571750"/>
            <a:ext cx="3429000" cy="46196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EDF9F7"/>
          </a:solidFill>
          <a:ln xmlns:a="http://schemas.openxmlformats.org/drawingml/2006/main" w="28575">
            <a:solidFill>
              <a:srgbClr val="04A99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ACD65F-23B4-4F9A-BE53-AF020CDD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857500"/>
            <a:ext cx="2971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HUMAN–NATURE RELATIONSHIPS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E2FFEE-CC0A-4433-8DED-1407F53E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810000"/>
            <a:ext cx="2971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0645F"/>
                </a:solidFill>
              </a:defRPr>
            </a:pPr>
            <a:r>
              <a:rPr sz="1350" b="0">
                <a:solidFill>
                  <a:srgbClr val="50645F"/>
                </a:solidFill>
              </a:rPr>
              <a:t>Recognise ecological dependence, planetary boundaries, care and more-than-human consequences.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B2C5D3-F3D2-45C0-8563-B6E0A7AAA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095875"/>
            <a:ext cx="297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26CC95-7761-4AE7-A2B2-DC7D31E5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3816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6F2F82-B0E9-4833-B6C4-75B0757B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762625"/>
            <a:ext cx="2971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3E36"/>
                </a:solidFill>
              </a:defRPr>
            </a:pPr>
            <a:r>
              <a:rPr sz="1275" b="0">
                <a:solidFill>
                  <a:srgbClr val="173E36"/>
                </a:solidFill>
              </a:rPr>
              <a:t>How does this depend on nature? • What is placed at risk? • What relationship is being assumed?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F82C57-5AEF-4BB9-9DD9-8DA4CB169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571750"/>
            <a:ext cx="3429000" cy="46196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3F9EF"/>
          </a:solidFill>
          <a:ln xmlns:a="http://schemas.openxmlformats.org/drawingml/2006/main" w="28575">
            <a:solidFill>
              <a:srgbClr val="6FB64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B3C567-A113-480C-925E-ED421767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57500"/>
            <a:ext cx="2971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E36"/>
                </a:solidFill>
              </a:defRPr>
            </a:pPr>
            <a:r>
              <a:rPr sz="1650" b="1">
                <a:solidFill>
                  <a:srgbClr val="173E36"/>
                </a:solidFill>
              </a:rPr>
              <a:t>AGENCY, GOVERNANCE &amp; ACTION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4836B1-F69B-41A7-9F48-81677ECB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810000"/>
            <a:ext cx="2971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0645F"/>
                </a:solidFill>
              </a:defRPr>
            </a:pPr>
            <a:r>
              <a:rPr sz="1350" b="0">
                <a:solidFill>
                  <a:srgbClr val="50645F"/>
                </a:solidFill>
              </a:rPr>
              <a:t>Investigate decision-making, participation, collective capacity and routes to change.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670415-94BC-41D4-804F-B6D761DA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95875"/>
            <a:ext cx="297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CC76E2-6A04-4F33-9E7D-2E87398BC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3816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68168C-5B4E-47B3-907E-9142AA7EA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762625"/>
            <a:ext cx="2971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3E36"/>
                </a:solidFill>
              </a:defRPr>
            </a:pPr>
            <a:r>
              <a:rPr sz="1275" b="0">
                <a:solidFill>
                  <a:srgbClr val="173E36"/>
                </a:solidFill>
              </a:rPr>
              <a:t>Who can act? • Through which institutions? • What enables or constrains meaningful action?</a:t>
            </a:r>
          </a:p>
        </p:txBody>
      </p:sp>
    </p:spTree>
    <p:extLst>
      <p:ext uri="{BB962C8B-B14F-4D97-AF65-F5344CB8AC3E}">
        <p14:creationId xmlns:p14="http://schemas.microsoft.com/office/powerpoint/2010/main" val="120222729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15901196084e8e"/>
          <a:stretch xmlns:a="http://schemas.openxmlformats.org/drawingml/2006/main"/>
        </p:blipFill>
        <p:spPr>
          <a:xfrm xmlns:a="http://schemas.openxmlformats.org/drawingml/2006/main">
            <a:off x="10001250" y="172465"/>
            <a:ext cx="1657350" cy="5694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58FFD3-29B2-4780-B70A-881527D83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57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A99D"/>
                </a:solidFill>
              </a:defRPr>
            </a:pPr>
            <a:r>
              <a:rPr sz="1575" b="1">
                <a:solidFill>
                  <a:srgbClr val="04A99D"/>
                </a:solidFill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9F4D35-C8E9-4C63-8E05-CF68001E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857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0645F"/>
                </a:solidFill>
              </a:defRPr>
            </a:pPr>
            <a:r>
              <a:rPr sz="1125" b="1">
                <a:solidFill>
                  <a:srgbClr val="50645F"/>
                </a:solidFill>
              </a:rPr>
              <a:t>FEEDBACK CARD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4F01F7-30B1-4EF3-BF69-B3CC7A57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8105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C0EF0-048C-437B-BB1F-10BC2C03E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2105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LEAF CONTENT INTEGRATION DASH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CCF01A-67F4-45D8-928A-AFB02D8F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210550"/>
            <a:ext cx="3467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0645F"/>
                </a:solidFill>
              </a:defRPr>
            </a:pPr>
            <a:r>
              <a:rPr sz="900" b="1">
                <a:solidFill>
                  <a:srgbClr val="50645F"/>
                </a:solidFill>
              </a:rPr>
              <a:t>GREENUS • GREEN LEAF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9161E7-03CE-479F-AC2F-39BAA85A6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2870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E36"/>
                </a:solidFill>
              </a:defRPr>
            </a:pPr>
            <a:r>
              <a:rPr sz="3000" b="1">
                <a:solidFill>
                  <a:srgbClr val="173E36"/>
                </a:solidFill>
              </a:rPr>
              <a:t>Peer feedback card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736F56-15E3-4F6A-8AFB-2E09124C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38300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0645F"/>
                </a:solidFill>
              </a:defRPr>
            </a:pPr>
            <a:r>
              <a:rPr sz="1500" b="0">
                <a:solidFill>
                  <a:srgbClr val="50645F"/>
                </a:solidFill>
              </a:rPr>
              <a:t>Use one card per prototype. Return it to the team before iteration.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7E8E5F-C767-441A-AF28-DFBA1555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AUTHENTIC CONNECTION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442FA8-1B85-443D-8EA0-8D1465FC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381250"/>
            <a:ext cx="790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E36"/>
                </a:solidFill>
              </a:defRPr>
            </a:pPr>
            <a:r>
              <a:rPr sz="1350" b="1">
                <a:solidFill>
                  <a:srgbClr val="173E36"/>
                </a:solidFill>
              </a:rPr>
              <a:t>The sustainability connection strengthens disciplinary learning because...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E70E75-FF60-4C83-B12C-11828B84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914650"/>
            <a:ext cx="790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AEB3F6-BA94-413B-B854-365A06915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333750"/>
            <a:ext cx="790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86A591-535D-4AD6-B5CF-33ABF719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6237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POINT OF TENSION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7C26AB-0DD9-4A3A-91F0-4B8D25535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762375"/>
            <a:ext cx="790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E36"/>
                </a:solidFill>
              </a:defRPr>
            </a:pPr>
            <a:r>
              <a:rPr sz="1350" b="1">
                <a:solidFill>
                  <a:srgbClr val="173E36"/>
                </a:solidFill>
              </a:rPr>
              <a:t>The connection feels forced or unclear where...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32369C-DE8B-4EF6-B50B-66EDA77E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295775"/>
            <a:ext cx="790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1CBB4E-0F40-48C5-8957-45CB82B0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714875"/>
            <a:ext cx="790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6C2E06-CA46-41EF-A547-68688E541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MISSING PERSPECTIVE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530BCB-EE37-44F5-93C4-F395A7A97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43500"/>
            <a:ext cx="790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E36"/>
                </a:solidFill>
              </a:defRPr>
            </a:pPr>
            <a:r>
              <a:rPr sz="1350" b="1">
                <a:solidFill>
                  <a:srgbClr val="173E36"/>
                </a:solidFill>
              </a:rPr>
              <a:t>A voice, consequence, context or question that could strengthen it is...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78B7A3-4383-4850-9E56-A8951D8D5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676900"/>
            <a:ext cx="790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006B8B-1D46-45C8-BE6D-12354530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6096000"/>
            <a:ext cx="790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652B38-1234-4355-BC60-182D83A3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2462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4A99D"/>
                </a:solidFill>
              </a:defRPr>
            </a:pPr>
            <a:r>
              <a:rPr sz="1050" b="1">
                <a:solidFill>
                  <a:srgbClr val="04A99D"/>
                </a:solidFill>
              </a:rPr>
              <a:t>PRACTICAL NEXT MOVE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4FD81E-771B-40FE-B6E5-AC09E1230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6524625"/>
            <a:ext cx="790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E36"/>
                </a:solidFill>
              </a:defRPr>
            </a:pPr>
            <a:r>
              <a:rPr sz="1350" b="1">
                <a:solidFill>
                  <a:srgbClr val="173E36"/>
                </a:solidFill>
              </a:rPr>
              <a:t>One feasible change I recommend is...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01735F-36AD-425E-BD80-09CFBAEF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7058025"/>
            <a:ext cx="790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93A819-53D7-43FD-80D8-A8B232942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7477125"/>
            <a:ext cx="790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9D1"/>
          </a:solidFill>
          <a:ln xmlns:a="http://schemas.openxmlformats.org/drawingml/2006/main" w="0">
            <a:solidFill>
              <a:srgbClr val="C9D9D1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091260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DocSecurity>0</DocSecurity>
  <PresentationFormat>Converted Presentation</PresentationFormat>
  <Slides>0</Slides>
  <Notes>0</Notes>
  <HiddenSlides>0</HiddenSlide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terms:created xsi:type="dcterms:W3CDTF">2026-08-30T14:38:27Z</dcterms:created>
  <dcterms:modified xsi:type="dcterms:W3CDTF">2026-08-30T14:38:27Z</dcterms:modified>
</cp:coreProperties>
</file>